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5"/>
  </p:sldMasterIdLst>
  <p:notesMasterIdLst>
    <p:notesMasterId r:id="rId18"/>
  </p:notesMasterIdLst>
  <p:sldIdLst>
    <p:sldId id="267" r:id="rId6"/>
    <p:sldId id="271" r:id="rId7"/>
    <p:sldId id="272" r:id="rId8"/>
    <p:sldId id="277" r:id="rId9"/>
    <p:sldId id="273" r:id="rId10"/>
    <p:sldId id="274" r:id="rId11"/>
    <p:sldId id="276" r:id="rId12"/>
    <p:sldId id="278" r:id="rId13"/>
    <p:sldId id="282" r:id="rId14"/>
    <p:sldId id="279" r:id="rId15"/>
    <p:sldId id="280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nille Hollerup" initials="P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95D0"/>
    <a:srgbClr val="29216A"/>
    <a:srgbClr val="38317D"/>
    <a:srgbClr val="7E7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807" autoAdjust="0"/>
  </p:normalViewPr>
  <p:slideViewPr>
    <p:cSldViewPr snapToGrid="0" snapToObjects="1">
      <p:cViewPr varScale="1">
        <p:scale>
          <a:sx n="69" d="100"/>
          <a:sy n="69" d="100"/>
        </p:scale>
        <p:origin x="1148" y="44"/>
      </p:cViewPr>
      <p:guideLst>
        <p:guide orient="horz" pos="20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BA646-DD61-0C4C-869B-B0217E08F98C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66B8F-5406-CF47-A8D5-EAC839C0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0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9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8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1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3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7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74317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3175"/>
            <a:ext cx="9144000" cy="11148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939982"/>
            <a:ext cx="7672388" cy="721209"/>
          </a:xfrm>
        </p:spPr>
        <p:txBody>
          <a:bodyPr anchor="b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802888" y="2776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72963" y="6300586"/>
            <a:ext cx="3286125" cy="503237"/>
          </a:xfrm>
        </p:spPr>
        <p:txBody>
          <a:bodyPr>
            <a:normAutofit/>
          </a:bodyPr>
          <a:lstStyle>
            <a:lvl1pPr algn="r">
              <a:lnSpc>
                <a:spcPts val="360"/>
              </a:lnSpc>
              <a:defRPr sz="8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</a:lstStyle>
          <a:p>
            <a:pPr lvl="0"/>
            <a:r>
              <a:rPr lang="en-US" dirty="0" smtClean="0"/>
              <a:t>UNIVERSITY OF COPENHAGEN</a:t>
            </a:r>
          </a:p>
          <a:p>
            <a:pPr lvl="0"/>
            <a:r>
              <a:rPr lang="en-US" dirty="0" smtClean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Left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28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7856" y="833754"/>
            <a:ext cx="6858000" cy="1006476"/>
          </a:xfrm>
        </p:spPr>
        <p:txBody>
          <a:bodyPr anchor="b">
            <a:normAutofit/>
          </a:bodyPr>
          <a:lstStyle>
            <a:lvl1pPr algn="r"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Goodbye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17856" y="184023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Add website address or additional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8649" y="1906588"/>
            <a:ext cx="8370385" cy="4070350"/>
          </a:xfrm>
        </p:spPr>
        <p:txBody>
          <a:bodyPr anchor="t" anchorCtr="0">
            <a:normAutofit/>
          </a:bodyPr>
          <a:lstStyle>
            <a:lvl1pPr marL="285750" indent="-285750">
              <a:buClrTx/>
              <a:buSzPct val="89000"/>
              <a:buFont typeface="Courier New" charset="0"/>
              <a:buChar char="o"/>
              <a:defRPr sz="2400" baseline="0">
                <a:solidFill>
                  <a:srgbClr val="A095D0"/>
                </a:solidFill>
              </a:defRPr>
            </a:lvl1pPr>
          </a:lstStyle>
          <a:p>
            <a:pPr lvl="0"/>
            <a:r>
              <a:rPr lang="en-US" dirty="0" smtClean="0"/>
              <a:t>Chapter titles go here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61694" y="1115122"/>
            <a:ext cx="1758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AGENDA</a:t>
            </a:r>
            <a:endParaRPr lang="en-US" sz="26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5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7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449337"/>
            <a:ext cx="5538952" cy="816401"/>
          </a:xfrm>
          <a:solidFill>
            <a:schemeClr val="bg1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4449337"/>
            <a:ext cx="4891252" cy="816400"/>
          </a:xfrm>
        </p:spPr>
        <p:txBody>
          <a:bodyPr anchor="ctr" anchorCtr="0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52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69312"/>
            <a:ext cx="9143999" cy="4219542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 smtClean="0"/>
              <a:t>Click icon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78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ma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1" y="2352675"/>
            <a:ext cx="2496944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3324582" y="2336387"/>
            <a:ext cx="5162193" cy="3853276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 smtClean="0"/>
              <a:t>Click icon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02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6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                                                 &lt;-  Click icon to insert picture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5" y="2575932"/>
            <a:ext cx="4337360" cy="3788006"/>
          </a:xfrm>
          <a:solidFill>
            <a:schemeClr val="bg1">
              <a:alpha val="83000"/>
            </a:schemeClr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3720442"/>
            <a:ext cx="3221773" cy="165576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4407877"/>
            <a:ext cx="3221773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u="none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1" y="3021011"/>
            <a:ext cx="3221772" cy="691746"/>
          </a:xfrm>
        </p:spPr>
        <p:txBody>
          <a:bodyPr anchor="b">
            <a:no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254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Rigth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401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Left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23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Rigth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subtitle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754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7" r:id="rId2"/>
    <p:sldLayoutId id="2147483707" r:id="rId3"/>
    <p:sldLayoutId id="2147483691" r:id="rId4"/>
    <p:sldLayoutId id="2147483702" r:id="rId5"/>
    <p:sldLayoutId id="2147483705" r:id="rId6"/>
    <p:sldLayoutId id="2147483692" r:id="rId7"/>
    <p:sldLayoutId id="2147483701" r:id="rId8"/>
    <p:sldLayoutId id="2147483699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rgbClr val="38317D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kern="1200">
          <a:solidFill>
            <a:srgbClr val="7E74A1"/>
          </a:solidFill>
          <a:latin typeface="+mn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38317D"/>
        </a:buClr>
        <a:buSzPct val="110000"/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orient="horz" pos="3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0333" y="2160230"/>
            <a:ext cx="7887890" cy="169695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ELUCIDATING 	DRUG-DRUG INTERACTIONS UNDERLYING DRUG POLYPHARMACY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UNIVERSITY OF COPENHAGEN</a:t>
            </a:r>
          </a:p>
          <a:p>
            <a:r>
              <a:rPr lang="en-US" dirty="0" smtClean="0"/>
              <a:t>FACULTY OF HEALTH AND MEDICAL 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205569"/>
            <a:ext cx="6858000" cy="1006476"/>
          </a:xfrm>
        </p:spPr>
        <p:txBody>
          <a:bodyPr/>
          <a:lstStyle/>
          <a:p>
            <a:r>
              <a:rPr lang="da-DK" dirty="0" smtClean="0"/>
              <a:t>SOME NEW SOURCES; </a:t>
            </a:r>
            <a:r>
              <a:rPr lang="da-DK" dirty="0" err="1" smtClean="0"/>
              <a:t>medscape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15" t="17019" r="27766" b="6360"/>
          <a:stretch/>
        </p:blipFill>
        <p:spPr>
          <a:xfrm>
            <a:off x="220152" y="1625600"/>
            <a:ext cx="3398947" cy="2083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056" t="32716" r="28472" b="6790"/>
          <a:stretch/>
        </p:blipFill>
        <p:spPr>
          <a:xfrm>
            <a:off x="5007597" y="1663904"/>
            <a:ext cx="3213518" cy="2044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8830" t="16581" r="55425" b="12601"/>
          <a:stretch/>
        </p:blipFill>
        <p:spPr>
          <a:xfrm>
            <a:off x="449405" y="3927108"/>
            <a:ext cx="1735530" cy="2685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9787" t="23097" r="28617" b="11466"/>
          <a:stretch/>
        </p:blipFill>
        <p:spPr>
          <a:xfrm>
            <a:off x="4221804" y="3927108"/>
            <a:ext cx="3774332" cy="2692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3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47700" y="205569"/>
            <a:ext cx="6858000" cy="1006476"/>
          </a:xfrm>
        </p:spPr>
        <p:txBody>
          <a:bodyPr/>
          <a:lstStyle/>
          <a:p>
            <a:r>
              <a:rPr lang="da-DK" dirty="0" smtClean="0"/>
              <a:t>SOME NEW SOURCES; FLOCKCHART TABLE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137" t="23398" r="4360" b="33026"/>
          <a:stretch/>
        </p:blipFill>
        <p:spPr>
          <a:xfrm>
            <a:off x="397165" y="1330037"/>
            <a:ext cx="6501244" cy="1646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39" t="14938" r="51666" b="6296"/>
          <a:stretch/>
        </p:blipFill>
        <p:spPr>
          <a:xfrm>
            <a:off x="371187" y="3327347"/>
            <a:ext cx="3276600" cy="2994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-1598" t="30094" r="1382" b="7305"/>
          <a:stretch/>
        </p:blipFill>
        <p:spPr>
          <a:xfrm>
            <a:off x="3888509" y="3371438"/>
            <a:ext cx="5041483" cy="269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58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47700" y="205569"/>
            <a:ext cx="6858000" cy="1006476"/>
          </a:xfrm>
        </p:spPr>
        <p:txBody>
          <a:bodyPr/>
          <a:lstStyle/>
          <a:p>
            <a:r>
              <a:rPr lang="da-DK" dirty="0" smtClean="0"/>
              <a:t>WHAT’S NEXT?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4327" y="1496291"/>
            <a:ext cx="7444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sz="1400" dirty="0" err="1" smtClean="0"/>
              <a:t>Continue</a:t>
            </a:r>
            <a:r>
              <a:rPr lang="da-DK" sz="1400" dirty="0" smtClean="0"/>
              <a:t> with the </a:t>
            </a:r>
            <a:r>
              <a:rPr lang="da-DK" sz="1400" dirty="0" err="1" smtClean="0"/>
              <a:t>report</a:t>
            </a:r>
            <a:r>
              <a:rPr lang="da-DK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a-DK" sz="1400" dirty="0" smtClean="0"/>
              <a:t>Deal with databases with </a:t>
            </a:r>
            <a:r>
              <a:rPr lang="da-DK" sz="1400" dirty="0" err="1" smtClean="0"/>
              <a:t>no</a:t>
            </a:r>
            <a:r>
              <a:rPr lang="da-DK" sz="1400" dirty="0" smtClean="0"/>
              <a:t> </a:t>
            </a:r>
            <a:r>
              <a:rPr lang="da-DK" sz="1400" dirty="0" err="1" smtClean="0"/>
              <a:t>identifiers</a:t>
            </a:r>
            <a:endParaRPr lang="da-DK" sz="1400" dirty="0" smtClean="0"/>
          </a:p>
          <a:p>
            <a:r>
              <a:rPr lang="da-DK" sz="1400" dirty="0" smtClean="0"/>
              <a:t>.</a:t>
            </a:r>
          </a:p>
          <a:p>
            <a:r>
              <a:rPr lang="da-DK" sz="1400" dirty="0" smtClean="0"/>
              <a:t>.</a:t>
            </a:r>
          </a:p>
          <a:p>
            <a:r>
              <a:rPr lang="da-DK" sz="1400" dirty="0" smtClean="0"/>
              <a:t>.</a:t>
            </a:r>
          </a:p>
          <a:p>
            <a:r>
              <a:rPr lang="da-DK" sz="1400" dirty="0" smtClean="0"/>
              <a:t>.</a:t>
            </a:r>
          </a:p>
          <a:p>
            <a:r>
              <a:rPr lang="da-DK" sz="1400" dirty="0" smtClean="0"/>
              <a:t>.</a:t>
            </a:r>
          </a:p>
          <a:p>
            <a:r>
              <a:rPr lang="da-DK" sz="1400" dirty="0" smtClean="0"/>
              <a:t>.</a:t>
            </a:r>
          </a:p>
          <a:p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7070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745274"/>
            <a:ext cx="5829300" cy="81640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	Project description</a:t>
            </a:r>
            <a:endParaRPr lang="en-GB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18067" y="1854200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First phase -&gt; recollect DDIs </a:t>
            </a:r>
            <a:r>
              <a:rPr lang="en-GB" sz="1600" dirty="0"/>
              <a:t>information from </a:t>
            </a:r>
            <a:r>
              <a:rPr lang="en-GB" sz="1600" dirty="0" smtClean="0"/>
              <a:t>public databases</a:t>
            </a:r>
            <a:r>
              <a:rPr lang="en-GB" sz="1600" dirty="0"/>
              <a:t>.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Treat and tidy data -&gt; Linkage network between features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Integrate drugs and DDIs merging datasets.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r>
              <a:rPr lang="en-GB" sz="1600" dirty="0" smtClean="0"/>
              <a:t>Stablish a dataset that relates all identifiers.</a:t>
            </a:r>
          </a:p>
          <a:p>
            <a:pPr lvl="1">
              <a:buSzPct val="70000"/>
            </a:pPr>
            <a:endParaRPr lang="en-GB" sz="1600" dirty="0" smtClean="0"/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 smtClean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6842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7700" y="510369"/>
            <a:ext cx="7831282" cy="1006476"/>
          </a:xfrm>
        </p:spPr>
        <p:txBody>
          <a:bodyPr/>
          <a:lstStyle/>
          <a:p>
            <a:r>
              <a:rPr lang="en-US" dirty="0" smtClean="0"/>
              <a:t>ELABORATION OF UPSETR; ATC treatment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6" y="1791855"/>
            <a:ext cx="48583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Four different dataset of identifiers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Drugbank to ATC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CUI to ATC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KEGG to ATC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Rxnorm_IDs to CUI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All datasets have incremented the number of interactions with ATC codes.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For each dataset, one txt file with just the DDI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22036" y="4375189"/>
            <a:ext cx="449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AUTOMATE treatment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0582" y="4775200"/>
            <a:ext cx="45997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For each pair, check which string is bigger.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Order from bigger to smaller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Join string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Eliminate duplicates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Resulting in vectors for posterior plots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574" t="17748" r="64678" b="34646"/>
          <a:stretch/>
        </p:blipFill>
        <p:spPr>
          <a:xfrm>
            <a:off x="6314331" y="2078180"/>
            <a:ext cx="2608288" cy="393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5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VALUES </a:t>
            </a:r>
            <a:r>
              <a:rPr lang="en-US" dirty="0" err="1" smtClean="0"/>
              <a:t>ddis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20" t="38436" r="63600" b="46715"/>
          <a:stretch/>
        </p:blipFill>
        <p:spPr>
          <a:xfrm>
            <a:off x="2615044" y="2088458"/>
            <a:ext cx="4165601" cy="997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60" t="58931" r="50266" b="24729"/>
          <a:stretch/>
        </p:blipFill>
        <p:spPr>
          <a:xfrm>
            <a:off x="1889991" y="3657600"/>
            <a:ext cx="5615709" cy="1071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01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-201901"/>
            <a:ext cx="6858000" cy="1006476"/>
          </a:xfrm>
        </p:spPr>
        <p:txBody>
          <a:bodyPr/>
          <a:lstStyle/>
          <a:p>
            <a:r>
              <a:rPr lang="da-DK" dirty="0" smtClean="0"/>
              <a:t>SIGNIFICANT UPSETR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49" t="18363" r="35540" b="15974"/>
          <a:stretch/>
        </p:blipFill>
        <p:spPr>
          <a:xfrm>
            <a:off x="647699" y="1516845"/>
            <a:ext cx="7459271" cy="4716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3243714" y="1116531"/>
            <a:ext cx="41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CORPUS PLOT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4775" y="6420051"/>
            <a:ext cx="5399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</a:t>
            </a:r>
            <a:r>
              <a:rPr lang="da-DK" sz="1400" dirty="0" err="1" smtClean="0"/>
              <a:t>between</a:t>
            </a:r>
            <a:r>
              <a:rPr lang="da-DK" sz="1400" dirty="0"/>
              <a:t> </a:t>
            </a:r>
            <a:r>
              <a:rPr lang="da-DK" sz="1400" dirty="0" smtClean="0"/>
              <a:t>2013-2011 -&gt; 78.7 %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48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1" t="21111" r="35973" b="12963"/>
          <a:stretch/>
        </p:blipFill>
        <p:spPr>
          <a:xfrm>
            <a:off x="211753" y="712267"/>
            <a:ext cx="8479859" cy="5429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46508" y="6333423"/>
            <a:ext cx="424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Drugbank-ONG_HIGH -&gt; 62%  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166711" y="342935"/>
            <a:ext cx="49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ONC_HIGH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90" t="19630" r="35277" b="15679"/>
          <a:stretch/>
        </p:blipFill>
        <p:spPr>
          <a:xfrm>
            <a:off x="742416" y="979103"/>
            <a:ext cx="7614183" cy="474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403073" y="471638"/>
            <a:ext cx="429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ONC_NON_INTERRUPTIVE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0276" y="6092792"/>
            <a:ext cx="424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Drugbank-ONG_NI -&gt; 66.5%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857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255" t="21111" r="35278" b="14815"/>
          <a:stretch/>
        </p:blipFill>
        <p:spPr>
          <a:xfrm>
            <a:off x="258618" y="1397000"/>
            <a:ext cx="7128164" cy="439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975" t="40895" r="83096" b="50242"/>
          <a:stretch/>
        </p:blipFill>
        <p:spPr>
          <a:xfrm>
            <a:off x="7911967" y="2252312"/>
            <a:ext cx="789271" cy="567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446" t="40163" r="77983" b="50241"/>
          <a:stretch/>
        </p:blipFill>
        <p:spPr>
          <a:xfrm>
            <a:off x="7979343" y="3445844"/>
            <a:ext cx="635727" cy="750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9996" t="39872" r="63879" b="50671"/>
          <a:stretch/>
        </p:blipFill>
        <p:spPr>
          <a:xfrm>
            <a:off x="7979343" y="4697129"/>
            <a:ext cx="731520" cy="635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644891" y="5938903"/>
            <a:ext cx="424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Drugbank-</a:t>
            </a:r>
            <a:r>
              <a:rPr lang="da-DK" sz="1400" dirty="0" err="1" smtClean="0"/>
              <a:t>Twosides</a:t>
            </a:r>
            <a:r>
              <a:rPr lang="da-DK" sz="1400" dirty="0" smtClean="0"/>
              <a:t> -&gt; 40.65% 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891" y="6269139"/>
            <a:ext cx="424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Drugbank-KEGG -&gt; 54.46% 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821182" y="879965"/>
            <a:ext cx="429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Drugbank, KEGG, </a:t>
            </a:r>
            <a:r>
              <a:rPr lang="da-DK" dirty="0" err="1" smtClean="0"/>
              <a:t>Twosides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328" t="19529" r="35693" b="16343"/>
          <a:stretch/>
        </p:blipFill>
        <p:spPr>
          <a:xfrm>
            <a:off x="498763" y="1163781"/>
            <a:ext cx="7167418" cy="4459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751744" y="716343"/>
            <a:ext cx="429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Drugbank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896513"/>
            <a:ext cx="511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</a:t>
            </a:r>
            <a:r>
              <a:rPr lang="da-DK" sz="1400" dirty="0" smtClean="0"/>
              <a:t>Drugbank - Corpus_2011 </a:t>
            </a:r>
            <a:r>
              <a:rPr lang="da-DK" sz="1400" dirty="0" smtClean="0"/>
              <a:t>-&gt; </a:t>
            </a:r>
            <a:r>
              <a:rPr lang="da-DK" sz="1400" dirty="0" smtClean="0"/>
              <a:t>5.65 %</a:t>
            </a:r>
          </a:p>
          <a:p>
            <a:r>
              <a:rPr lang="da-DK" sz="1400" dirty="0" err="1"/>
              <a:t>Coverage</a:t>
            </a:r>
            <a:r>
              <a:rPr lang="da-DK" sz="1400" dirty="0"/>
              <a:t> </a:t>
            </a:r>
            <a:r>
              <a:rPr lang="da-DK" sz="1400" dirty="0" smtClean="0"/>
              <a:t>Drugbank – Corpus_2013 </a:t>
            </a:r>
            <a:r>
              <a:rPr lang="da-DK" sz="1400" dirty="0"/>
              <a:t>-&gt; </a:t>
            </a:r>
            <a:r>
              <a:rPr lang="da-DK" sz="1400" dirty="0" smtClean="0"/>
              <a:t>48.24 %</a:t>
            </a:r>
          </a:p>
          <a:p>
            <a:endParaRPr lang="da-DK" sz="1400" dirty="0"/>
          </a:p>
          <a:p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501073" y="5903893"/>
            <a:ext cx="511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 err="1" smtClean="0"/>
              <a:t>Coverage</a:t>
            </a:r>
            <a:r>
              <a:rPr lang="da-DK" sz="1400" dirty="0" smtClean="0"/>
              <a:t> </a:t>
            </a:r>
            <a:r>
              <a:rPr lang="da-DK" sz="1400" dirty="0" smtClean="0"/>
              <a:t>Drugbank – </a:t>
            </a:r>
            <a:r>
              <a:rPr lang="da-DK" sz="1400" dirty="0" err="1" smtClean="0"/>
              <a:t>NLM_corpus</a:t>
            </a:r>
            <a:r>
              <a:rPr lang="da-DK" sz="1400" dirty="0" smtClean="0"/>
              <a:t> -&gt; 61.72 %</a:t>
            </a:r>
          </a:p>
          <a:p>
            <a:r>
              <a:rPr lang="da-DK" sz="1400" dirty="0" err="1"/>
              <a:t>Coverage</a:t>
            </a:r>
            <a:r>
              <a:rPr lang="da-DK" sz="1400" dirty="0"/>
              <a:t> </a:t>
            </a:r>
            <a:r>
              <a:rPr lang="da-DK" sz="1400" dirty="0" smtClean="0"/>
              <a:t>Drugbank – </a:t>
            </a:r>
            <a:r>
              <a:rPr lang="da-DK" sz="1400" dirty="0" err="1" smtClean="0"/>
              <a:t>PK_corpus</a:t>
            </a:r>
            <a:r>
              <a:rPr lang="da-DK" sz="1400" dirty="0" smtClean="0"/>
              <a:t> </a:t>
            </a:r>
            <a:r>
              <a:rPr lang="da-DK" sz="1400" dirty="0"/>
              <a:t>-&gt; </a:t>
            </a:r>
            <a:r>
              <a:rPr lang="da-DK" sz="1400" dirty="0" smtClean="0"/>
              <a:t>60 %</a:t>
            </a:r>
          </a:p>
          <a:p>
            <a:endParaRPr lang="da-DK" sz="1400" dirty="0"/>
          </a:p>
          <a:p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560" t="58931" r="50266" b="24729"/>
          <a:stretch/>
        </p:blipFill>
        <p:spPr>
          <a:xfrm>
            <a:off x="5634182" y="429025"/>
            <a:ext cx="3011882" cy="574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58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TaxCatchAll xmlns="a9c21cd9-c4d6-46ab-aa0b-2425b1d0c963"/>
    <KUTargetGroupCode xmlns="a9c21cd9-c4d6-46ab-aa0b-2425b1d0c963">,xod,</KUTargetGroupCode>
    <db9304c26443406da46e1fe21c8b7cba xmlns="a9c21cd9-c4d6-46ab-aa0b-2425b1d0c963">
      <Terms xmlns="http://schemas.microsoft.com/office/infopath/2007/PartnerControls"/>
    </db9304c26443406da46e1fe21c8b7cba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c8b0ea3948804b88a5cd5081cedfd0e2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7eb1095b3a3934a87b0ca89ca3b33487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731635-E554-4A32-9E0F-3480347B9BF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a9c21cd9-c4d6-46ab-aa0b-2425b1d0c963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DAAA6-8961-438D-98AD-6C69DC319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E2E6C5-83D9-4807-A181-15F229D34EA5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3E4E67B3-801B-453C-9FC3-1AFE1B0BCC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11484</TotalTime>
  <Words>241</Words>
  <Application>Microsoft Office PowerPoint</Application>
  <PresentationFormat>On-screen Show (4:3)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Garamond</vt:lpstr>
      <vt:lpstr>Verdana</vt:lpstr>
      <vt:lpstr>Wingdings</vt:lpstr>
      <vt:lpstr>Office Theme</vt:lpstr>
      <vt:lpstr>ELUCIDATING  DRUG-DRUG INTERACTIONS UNDERLYING DRUG POLYPHARMACY PROFILES</vt:lpstr>
      <vt:lpstr> Project description</vt:lpstr>
      <vt:lpstr>ELABORATION OF UPSETR; ATC treatment</vt:lpstr>
      <vt:lpstr>Final VALUES ddis</vt:lpstr>
      <vt:lpstr>SIGNIFICANT UPSETR PLOTS</vt:lpstr>
      <vt:lpstr>PowerPoint Presentation</vt:lpstr>
      <vt:lpstr>PowerPoint Presentation</vt:lpstr>
      <vt:lpstr>PowerPoint Presentation</vt:lpstr>
      <vt:lpstr>PowerPoint Presentation</vt:lpstr>
      <vt:lpstr>SOME NEW SOURCES; medscape</vt:lpstr>
      <vt:lpstr>SOME NEW SOURCES; FLOCKCHART TABLE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Klaudia Gal</dc:creator>
  <cp:lastModifiedBy>Jorge Hernansanz_Temp</cp:lastModifiedBy>
  <cp:revision>308</cp:revision>
  <dcterms:created xsi:type="dcterms:W3CDTF">2016-12-19T15:52:48Z</dcterms:created>
  <dcterms:modified xsi:type="dcterms:W3CDTF">2020-03-26T19:43:00Z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0x010100321F1813AE4A7046B6126D52239F206701007BC16D9EEC1A3647B87D5902B9A48CF9</vt:lpwstr>
  </property>
  <property fmtid="{D5CDD505-2E9C-101B-9397-08002B2CF9AE}" pid="3" name="Order">
    <vt:r8>448600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KUEmployeeGuideSubjectMulti">
    <vt:lpwstr/>
  </property>
  <property fmtid="{D5CDD505-2E9C-101B-9397-08002B2CF9AE}" pid="7" name="xd_ProgID">
    <vt:lpwstr/>
  </property>
  <property fmtid="{D5CDD505-2E9C-101B-9397-08002B2CF9AE}" pid="8" name="SharedWithUsers">
    <vt:lpwstr/>
  </property>
  <property fmtid="{D5CDD505-2E9C-101B-9397-08002B2CF9AE}" pid="9" name="_SourceUrl">
    <vt:lpwstr/>
  </property>
  <property fmtid="{D5CDD505-2E9C-101B-9397-08002B2CF9AE}" pid="10" name="_SharedFileIndex">
    <vt:lpwstr/>
  </property>
</Properties>
</file>